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6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Domine" panose="02040503040403060204" pitchFamily="18" charset="0"/>
      <p:regular r:id="rId8"/>
    </p:embeddedFont>
    <p:embeddedFont>
      <p:font typeface="Montserrat Extra Bold" pitchFamily="2" charset="77"/>
      <p:bold r:id="rId9"/>
    </p:embeddedFont>
  </p:embeddedFontLst>
  <p:custDataLst>
    <p:tags r:id="rId10"/>
  </p:custDataLst>
  <p:defaultTextStyle>
    <a:defPPr>
      <a:defRPr lang="en-US"/>
    </a:defPPr>
    <a:lvl1pPr marL="0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1pPr>
    <a:lvl2pPr marL="2194039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2pPr>
    <a:lvl3pPr marL="4388077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3pPr>
    <a:lvl4pPr marL="6582120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4pPr>
    <a:lvl5pPr marL="8776160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5pPr>
    <a:lvl6pPr marL="10970199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6pPr>
    <a:lvl7pPr marL="13164238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7pPr>
    <a:lvl8pPr marL="15358277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8pPr>
    <a:lvl9pPr marL="17552318" algn="l" defTabSz="4388077" rtl="0" eaLnBrk="1" latinLnBrk="0" hangingPunct="1">
      <a:defRPr sz="86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B3CBD3"/>
    <a:srgbClr val="E3E3E3"/>
    <a:srgbClr val="F59696"/>
    <a:srgbClr val="DCDCDC"/>
    <a:srgbClr val="A0BEC8"/>
    <a:srgbClr val="C9F1FF"/>
    <a:srgbClr val="93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95846" autoAdjust="0"/>
  </p:normalViewPr>
  <p:slideViewPr>
    <p:cSldViewPr snapToGrid="0">
      <p:cViewPr>
        <p:scale>
          <a:sx n="50" d="100"/>
          <a:sy n="50" d="100"/>
        </p:scale>
        <p:origin x="-1784" y="-1440"/>
      </p:cViewPr>
      <p:guideLst>
        <p:guide orient="horz" pos="6912"/>
        <p:guide pos="10368"/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tags" Target="tags/tag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7B0E8FA9-8B5F-4493-A208-FBBD06A1EBF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CD15AFD9-35F1-4A8D-8AD3-EDB948176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94039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88077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582120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776160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970199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3164238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358277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552318" algn="l" defTabSz="4388077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5AFD9-35F1-4A8D-8AD3-EDB948176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9676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946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41122601" y="16459200"/>
            <a:ext cx="14274800" cy="436880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6959600" y="33997901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assessingslate  Size: 48x36</a:t>
            </a:r>
          </a:p>
        </p:txBody>
      </p:sp>
    </p:spTree>
    <p:extLst>
      <p:ext uri="{BB962C8B-B14F-4D97-AF65-F5344CB8AC3E}">
        <p14:creationId xmlns:p14="http://schemas.microsoft.com/office/powerpoint/2010/main" val="205434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ransition/>
  <p:txStyles>
    <p:titleStyle>
      <a:defPPr>
        <a:defRPr kern="1200" smtId="4294967295"/>
      </a:defPPr>
      <a:lvl1pPr algn="ctr" defTabSz="4388918" rtl="0" eaLnBrk="1" latinLnBrk="0" hangingPunct="1">
        <a:spcBef>
          <a:spcPct val="0"/>
        </a:spcBef>
        <a:buNone/>
        <a:defRPr sz="1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0" indent="0" algn="l" defTabSz="4388918" rtl="0" eaLnBrk="1" latinLnBrk="0" hangingPunct="1">
        <a:spcBef>
          <a:spcPct val="20000"/>
        </a:spcBef>
        <a:buFont typeface="Arial" pitchFamily="34" charset="0"/>
        <a:buNone/>
        <a:defRPr sz="13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97" indent="-1371538" algn="l" defTabSz="438891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49" indent="-1097230" algn="l" defTabSz="438891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608" indent="-1097230" algn="l" defTabSz="438891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67" indent="-1097230" algn="l" defTabSz="438891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527" indent="-1097230" algn="l" defTabSz="438891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85" indent="-1097230" algn="l" defTabSz="438891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446" indent="-1097230" algn="l" defTabSz="438891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905" indent="-1097230" algn="l" defTabSz="438891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60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18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79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37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97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56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215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75" algn="l" defTabSz="438891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openxmlformats.org/officeDocument/2006/relationships/hyperlink" Target="https://github.com/BCM-HGSC/pycon2020_excel_poster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microsoft.com/office/2007/relationships/hdphoto" Target="../media/hdphoto1.wdp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pylightxl.readthedocs.io/en/latest/" TargetMode="External"/><Relationship Id="rId24" Type="http://schemas.openxmlformats.org/officeDocument/2006/relationships/image" Target="../media/image20.png"/><Relationship Id="rId32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hyperlink" Target="http://docs.pyexcel.org/en/latest/" TargetMode="External"/><Relationship Id="rId19" Type="http://schemas.openxmlformats.org/officeDocument/2006/relationships/image" Target="../media/image15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hyperlink" Target="http://www.python-excel.org/" TargetMode="External"/><Relationship Id="rId14" Type="http://schemas.openxmlformats.org/officeDocument/2006/relationships/image" Target="../media/image11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-14013" y="0"/>
            <a:ext cx="43891200" cy="6252092"/>
          </a:xfrm>
          <a:prstGeom prst="rect">
            <a:avLst/>
          </a:prstGeom>
          <a:solidFill>
            <a:srgbClr val="A0B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>
            <a:defPPr>
              <a:defRPr kern="1200" smtId="4294967295"/>
            </a:defPPr>
          </a:lstStyle>
          <a:p>
            <a:pPr algn="ctr"/>
            <a:endParaRPr lang="en-US" dirty="0"/>
          </a:p>
        </p:txBody>
      </p:sp>
      <p:sp>
        <p:nvSpPr>
          <p:cNvPr id="51" name="Title 11">
            <a:extLst>
              <a:ext uri="{FF2B5EF4-FFF2-40B4-BE49-F238E27FC236}">
                <a16:creationId xmlns:a16="http://schemas.microsoft.com/office/drawing/2014/main" id="{EE7A5C51-35F0-4B71-992D-43D344D16C04}"/>
              </a:ext>
            </a:extLst>
          </p:cNvPr>
          <p:cNvSpPr txBox="1"/>
          <p:nvPr/>
        </p:nvSpPr>
        <p:spPr>
          <a:xfrm>
            <a:off x="9970821" y="770543"/>
            <a:ext cx="26497416" cy="2746935"/>
          </a:xfrm>
          <a:prstGeom prst="rect">
            <a:avLst/>
          </a:prstGeom>
        </p:spPr>
        <p:txBody>
          <a:bodyPr lIns="128016" tIns="64008" rIns="128016" bIns="64008"/>
          <a:lstStyle>
            <a:defPPr>
              <a:defRPr kern="1200" smtId="4294967295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500" b="1" dirty="0">
                <a:solidFill>
                  <a:schemeClr val="bg1"/>
                </a:solidFill>
                <a:latin typeface="Montserrat Extra Bold" panose="00000900000000000000" pitchFamily="50" charset="0"/>
              </a:rPr>
              <a:t>Python Powered Excel:</a:t>
            </a:r>
          </a:p>
          <a:p>
            <a:r>
              <a:rPr lang="en-US" sz="8500" b="1" dirty="0">
                <a:solidFill>
                  <a:schemeClr val="bg1"/>
                </a:solidFill>
                <a:latin typeface="Montserrat Extra Bold" panose="00000900000000000000" pitchFamily="50" charset="0"/>
              </a:rPr>
              <a:t>Focus on Data Instead of File Formats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1F3AA395-C058-4F87-B3A3-A8A8BC543EF9}"/>
              </a:ext>
            </a:extLst>
          </p:cNvPr>
          <p:cNvSpPr txBox="1"/>
          <p:nvPr/>
        </p:nvSpPr>
        <p:spPr>
          <a:xfrm>
            <a:off x="12538295" y="3443946"/>
            <a:ext cx="22414902" cy="264072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>
            <a:defPPr>
              <a:defRPr kern="1200" smtId="4294967295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Domine" panose="02040503040403060204" pitchFamily="18" charset="0"/>
              </a:rPr>
              <a:t>Jennifer Watt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Domine" panose="02040503040403060204" pitchFamily="18" charset="0"/>
              </a:rPr>
              <a:t>Human Genome Sequencing Center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Domine" panose="02040503040403060204" pitchFamily="18" charset="0"/>
              </a:rPr>
              <a:t>Baylor College of Medicine, Houston, TX</a:t>
            </a:r>
          </a:p>
        </p:txBody>
      </p:sp>
      <p:sp>
        <p:nvSpPr>
          <p:cNvPr id="71" name="Rectangle: Rounded Corners 70"/>
          <p:cNvSpPr/>
          <p:nvPr/>
        </p:nvSpPr>
        <p:spPr>
          <a:xfrm>
            <a:off x="33120682" y="28467032"/>
            <a:ext cx="10058400" cy="3651292"/>
          </a:xfrm>
          <a:prstGeom prst="roundRect">
            <a:avLst>
              <a:gd name="adj" fmla="val 3948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4C3B5-C740-463A-8086-222E05D55D53}"/>
              </a:ext>
            </a:extLst>
          </p:cNvPr>
          <p:cNvSpPr txBox="1"/>
          <p:nvPr/>
        </p:nvSpPr>
        <p:spPr>
          <a:xfrm>
            <a:off x="33463133" y="29467405"/>
            <a:ext cx="9404519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spcAft>
                <a:spcPts val="500"/>
              </a:spcAft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Mahitha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Rajendran for constructive feedback and Walker Hale for being the source of encouragement, both at Baylor College of Medicine, Houston, TX.</a:t>
            </a: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Viktor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Kis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for allowing me to use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pylightxl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logo and code snippets.</a:t>
            </a: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Autumn Watt at Intel, Inc. for her honest critique and brilliant style editing.</a:t>
            </a: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Kevin Burleigh for his critical yet thoughtful review.</a:t>
            </a:r>
          </a:p>
          <a:p>
            <a:pPr>
              <a:spcAft>
                <a:spcPts val="500"/>
              </a:spcAft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MakeSigns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for the Scientific Poster PowerPoint template and helpful chat.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43F711-D47E-42B5-B443-99A2ED27753E}"/>
              </a:ext>
            </a:extLst>
          </p:cNvPr>
          <p:cNvSpPr txBox="1"/>
          <p:nvPr/>
        </p:nvSpPr>
        <p:spPr>
          <a:xfrm>
            <a:off x="33463134" y="2877013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Acknowledgements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33120681" y="18497571"/>
            <a:ext cx="10058400" cy="9217051"/>
          </a:xfrm>
          <a:prstGeom prst="roundRect">
            <a:avLst>
              <a:gd name="adj" fmla="val 1477"/>
            </a:avLst>
          </a:prstGeom>
          <a:solidFill>
            <a:srgbClr val="A0BE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5" name="Rectangle: Rounded Corners 44"/>
          <p:cNvSpPr/>
          <p:nvPr/>
        </p:nvSpPr>
        <p:spPr>
          <a:xfrm>
            <a:off x="33120681" y="7012513"/>
            <a:ext cx="10058400" cy="10707248"/>
          </a:xfrm>
          <a:prstGeom prst="roundRect">
            <a:avLst>
              <a:gd name="adj" fmla="val 1592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BCCD2C-433F-478B-B18B-A4DAD100C702}"/>
              </a:ext>
            </a:extLst>
          </p:cNvPr>
          <p:cNvSpPr txBox="1"/>
          <p:nvPr/>
        </p:nvSpPr>
        <p:spPr>
          <a:xfrm>
            <a:off x="33577882" y="19580438"/>
            <a:ext cx="9144000" cy="803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spcAft>
                <a:spcPts val="5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Based on the Library Comparison table, here are the recommendations: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747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 general, if you are  using older Excel files (XLS), use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xlwt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(reader/writer). </a:t>
            </a:r>
          </a:p>
          <a:p>
            <a:pPr marL="34747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xlsxwriter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supports full formatting and more.</a:t>
            </a:r>
          </a:p>
          <a:p>
            <a:pPr marL="34747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If you want to add style to output files,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openpyxl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can generate nicely formatted spreadsheets (powerful feature of traditional spreadsheet).  It supports format styles, add comment, add charts and tables, parse formulas, protect workbook from modification.</a:t>
            </a:r>
          </a:p>
          <a:p>
            <a:pPr marL="34747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If output of the data in Excel files is array or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dict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you can use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pyexcel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with minimal code.</a:t>
            </a:r>
          </a:p>
          <a:p>
            <a:pPr marL="34747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If input is semi-structured data (single sheet that can begin with any row/col and has any number of rows/col per data group), use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pylightxl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F9F16DD-B1FB-447B-BA78-9201D1B2D897}"/>
              </a:ext>
            </a:extLst>
          </p:cNvPr>
          <p:cNvSpPr txBox="1"/>
          <p:nvPr/>
        </p:nvSpPr>
        <p:spPr>
          <a:xfrm>
            <a:off x="33577882" y="1883632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Recommendations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712119" y="7030149"/>
            <a:ext cx="10058400" cy="10329414"/>
          </a:xfrm>
          <a:prstGeom prst="roundRect">
            <a:avLst>
              <a:gd name="adj" fmla="val 1711"/>
            </a:avLst>
          </a:prstGeom>
          <a:solidFill>
            <a:srgbClr val="A0BE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7" name="TextBox 46"/>
          <p:cNvSpPr txBox="1"/>
          <p:nvPr/>
        </p:nvSpPr>
        <p:spPr>
          <a:xfrm>
            <a:off x="1169319" y="748238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Abstract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712119" y="18199509"/>
            <a:ext cx="10058400" cy="13918822"/>
          </a:xfrm>
          <a:prstGeom prst="roundRect">
            <a:avLst>
              <a:gd name="adj" fmla="val 2004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B2E49A-CE7A-4210-AE9F-5037030C938E}"/>
              </a:ext>
            </a:extLst>
          </p:cNvPr>
          <p:cNvSpPr txBox="1"/>
          <p:nvPr/>
        </p:nvSpPr>
        <p:spPr>
          <a:xfrm>
            <a:off x="1049900" y="185795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Example: </a:t>
            </a:r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pyexcel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Montserrat Extra Bold" panose="00000900000000000000" pitchFamily="50" charset="0"/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11522202" y="7046202"/>
            <a:ext cx="6792256" cy="9033321"/>
          </a:xfrm>
          <a:prstGeom prst="roundRect">
            <a:avLst>
              <a:gd name="adj" fmla="val 2700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A3FBD3B-628E-43FF-A33F-32B15438C990}"/>
              </a:ext>
            </a:extLst>
          </p:cNvPr>
          <p:cNvSpPr txBox="1"/>
          <p:nvPr/>
        </p:nvSpPr>
        <p:spPr>
          <a:xfrm>
            <a:off x="11939839" y="7482386"/>
            <a:ext cx="274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Packages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11533414" y="16820821"/>
            <a:ext cx="20858021" cy="10893801"/>
          </a:xfrm>
          <a:prstGeom prst="roundRect">
            <a:avLst>
              <a:gd name="adj" fmla="val 1822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232698-55E6-4C6D-9947-A1F5F1CCE1E0}"/>
              </a:ext>
            </a:extLst>
          </p:cNvPr>
          <p:cNvSpPr txBox="1"/>
          <p:nvPr/>
        </p:nvSpPr>
        <p:spPr>
          <a:xfrm>
            <a:off x="11918415" y="17211793"/>
            <a:ext cx="511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Library Comparison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19083875" y="7082203"/>
            <a:ext cx="13238132" cy="9025600"/>
          </a:xfrm>
          <a:prstGeom prst="roundRect">
            <a:avLst>
              <a:gd name="adj" fmla="val 1937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381E656-1550-4678-91D6-50348E24F942}"/>
              </a:ext>
            </a:extLst>
          </p:cNvPr>
          <p:cNvSpPr txBox="1"/>
          <p:nvPr/>
        </p:nvSpPr>
        <p:spPr>
          <a:xfrm>
            <a:off x="19486742" y="7361809"/>
            <a:ext cx="364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Format/Style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9989B-D62F-BF41-A7FB-A566899C7682}"/>
              </a:ext>
            </a:extLst>
          </p:cNvPr>
          <p:cNvSpPr txBox="1"/>
          <p:nvPr/>
        </p:nvSpPr>
        <p:spPr>
          <a:xfrm>
            <a:off x="11949627" y="8172579"/>
            <a:ext cx="5671505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Working with Excel files in Python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D77606-CF9A-A44F-AD3F-14CD0460DDAD}"/>
              </a:ext>
            </a:extLst>
          </p:cNvPr>
          <p:cNvGrpSpPr/>
          <p:nvPr/>
        </p:nvGrpSpPr>
        <p:grpSpPr>
          <a:xfrm>
            <a:off x="12011547" y="11567953"/>
            <a:ext cx="5832675" cy="3909596"/>
            <a:chOff x="12070080" y="8795039"/>
            <a:chExt cx="5523150" cy="3909596"/>
          </a:xfrm>
        </p:grpSpPr>
        <p:pic>
          <p:nvPicPr>
            <p:cNvPr id="3" name="Pictur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6F251FB-8AC9-3D45-AC12-3FE870D9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0080" y="8945786"/>
              <a:ext cx="406400" cy="406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2C450E-79D1-894E-9D47-D6E8D0C3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792" y="8996730"/>
              <a:ext cx="362993" cy="362993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BE5B2F-5279-214F-A208-2FF71F9B9092}"/>
                </a:ext>
              </a:extLst>
            </p:cNvPr>
            <p:cNvGrpSpPr/>
            <p:nvPr/>
          </p:nvGrpSpPr>
          <p:grpSpPr>
            <a:xfrm>
              <a:off x="12070080" y="8795039"/>
              <a:ext cx="5523150" cy="3909596"/>
              <a:chOff x="12070080" y="8795039"/>
              <a:chExt cx="5523150" cy="3909596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B0A569-B3B2-4D39-9EF7-F3CC8A0EDD42}"/>
                  </a:ext>
                </a:extLst>
              </p:cNvPr>
              <p:cNvSpPr txBox="1"/>
              <p:nvPr/>
            </p:nvSpPr>
            <p:spPr>
              <a:xfrm>
                <a:off x="13506238" y="8795039"/>
                <a:ext cx="4086992" cy="390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xlrd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xlwt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xlutils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omine" panose="0204050304040306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openpyxl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omine" panose="0204050304040306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xlsxwriter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omine" panose="0204050304040306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pyexcel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omine" panose="0204050304040306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Domine" panose="0204050304040306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</a:t>
                </a:r>
              </a:p>
            </p:txBody>
          </p:sp>
          <p:pic>
            <p:nvPicPr>
              <p:cNvPr id="32" name="Picture 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7B18FFD4-7F17-9745-8FD0-E1A09CB2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0080" y="12257876"/>
                <a:ext cx="406400" cy="406400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28302F6-77F8-B34C-A7BC-80D8AB33A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0080" y="11088935"/>
                <a:ext cx="406400" cy="468206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E146F9D-156D-2C42-8F4E-1FFF3CFE9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0080" y="9524346"/>
                <a:ext cx="406400" cy="406400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55EA95E-195D-BA44-B83B-2D899F2A8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0080" y="11739370"/>
                <a:ext cx="406400" cy="406400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CCDF410-00A5-7249-8A0C-E7ED03583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08" y="10472227"/>
                <a:ext cx="474920" cy="49385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76DAD4B-D50B-674A-AFE3-AEDE884D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0792" y="9543532"/>
                <a:ext cx="362993" cy="3629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FEBD90E-60EB-8744-AC7F-AC2A7E49B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0792" y="10548652"/>
                <a:ext cx="362993" cy="3629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EA470E5-FBEE-7245-A7BF-664E0E0EC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0792" y="11117831"/>
                <a:ext cx="362993" cy="3629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62F4E3F-2EF0-DA4D-BC1E-0A80EE109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0792" y="11761073"/>
                <a:ext cx="362993" cy="362993"/>
              </a:xfrm>
              <a:prstGeom prst="rect">
                <a:avLst/>
              </a:prstGeom>
            </p:spPr>
          </p:pic>
          <p:pic>
            <p:nvPicPr>
              <p:cNvPr id="48" name="Picture 4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0CADFA5D-3E82-D045-A48C-08ADFC191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0080" y="10069060"/>
                <a:ext cx="406400" cy="406400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FA68E-E703-4442-A137-9F78680DE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467" y="13041635"/>
            <a:ext cx="5361361" cy="258662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FF37244-F72F-4345-9214-5BD34C3E2F5C}"/>
              </a:ext>
            </a:extLst>
          </p:cNvPr>
          <p:cNvSpPr txBox="1"/>
          <p:nvPr/>
        </p:nvSpPr>
        <p:spPr>
          <a:xfrm>
            <a:off x="19486742" y="11096808"/>
            <a:ext cx="580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Example of how to add conditional formatting to a range of cells (i.e. A4:A8 )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E6963A-4BD6-734F-A6AD-E9B84A7913A3}"/>
              </a:ext>
            </a:extLst>
          </p:cNvPr>
          <p:cNvSpPr txBox="1"/>
          <p:nvPr/>
        </p:nvSpPr>
        <p:spPr>
          <a:xfrm>
            <a:off x="25688409" y="8825320"/>
            <a:ext cx="3715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Input iris dataset (n=5)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894F30-38EF-4248-A4BA-9FB080C217B2}"/>
              </a:ext>
            </a:extLst>
          </p:cNvPr>
          <p:cNvSpPr txBox="1"/>
          <p:nvPr/>
        </p:nvSpPr>
        <p:spPr>
          <a:xfrm>
            <a:off x="26363035" y="12537041"/>
            <a:ext cx="284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Better for style</a:t>
            </a:r>
          </a:p>
        </p:txBody>
      </p:sp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4E5A7B1-8082-BD44-83A6-D3C5182A2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614" y="15990037"/>
            <a:ext cx="6646686" cy="1447966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F33221-BDF0-2241-984C-6438505112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438" y="8298735"/>
            <a:ext cx="3400821" cy="34584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4B675C2-DD67-A543-A84B-91F4E6DBFFAF}"/>
              </a:ext>
            </a:extLst>
          </p:cNvPr>
          <p:cNvSpPr txBox="1"/>
          <p:nvPr/>
        </p:nvSpPr>
        <p:spPr>
          <a:xfrm>
            <a:off x="39180125" y="15454779"/>
            <a:ext cx="332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Output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datagroups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3D950-C279-DC46-BD07-2135A1A23F70}"/>
              </a:ext>
            </a:extLst>
          </p:cNvPr>
          <p:cNvSpPr txBox="1"/>
          <p:nvPr/>
        </p:nvSpPr>
        <p:spPr>
          <a:xfrm>
            <a:off x="29204106" y="11844760"/>
            <a:ext cx="1832830" cy="460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openpyxl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Rectangle: Rounded Corners 70">
            <a:extLst>
              <a:ext uri="{FF2B5EF4-FFF2-40B4-BE49-F238E27FC236}">
                <a16:creationId xmlns:a16="http://schemas.microsoft.com/office/drawing/2014/main" id="{1346FAFA-210A-BA46-BDF4-C80BEEE76A3D}"/>
              </a:ext>
            </a:extLst>
          </p:cNvPr>
          <p:cNvSpPr/>
          <p:nvPr/>
        </p:nvSpPr>
        <p:spPr>
          <a:xfrm>
            <a:off x="11532688" y="28467032"/>
            <a:ext cx="12282475" cy="3651292"/>
          </a:xfrm>
          <a:prstGeom prst="roundRect">
            <a:avLst>
              <a:gd name="adj" fmla="val 3948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B470B-469B-844A-9ABD-9752EA47A1D5}"/>
              </a:ext>
            </a:extLst>
          </p:cNvPr>
          <p:cNvSpPr txBox="1"/>
          <p:nvPr/>
        </p:nvSpPr>
        <p:spPr>
          <a:xfrm>
            <a:off x="11949627" y="28626312"/>
            <a:ext cx="599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References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FEA617-91C8-F34F-8A59-7C1B2C1D376A}"/>
              </a:ext>
            </a:extLst>
          </p:cNvPr>
          <p:cNvSpPr txBox="1"/>
          <p:nvPr/>
        </p:nvSpPr>
        <p:spPr>
          <a:xfrm>
            <a:off x="11918415" y="29314928"/>
            <a:ext cx="11957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The best place to start when working with Excel files in Python is this website: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http://www.python-excel.org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pyexcel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provides one application programming interface to read, manipulate and write data in various excel formats:</a:t>
            </a:r>
          </a:p>
          <a:p>
            <a:r>
              <a:rPr lang="en-US" sz="1800" dirty="0">
                <a:hlinkClick r:id="rId10"/>
              </a:rPr>
              <a:t>http://docs.pyexcel.org/en/latest/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pylightxl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is my more recent discovery (the writer part was being written as I was exploring):</a:t>
            </a:r>
          </a:p>
          <a:p>
            <a:r>
              <a:rPr lang="en-US" sz="1800" dirty="0">
                <a:hlinkClick r:id="rId11"/>
              </a:rPr>
              <a:t>https://pylightxl.readthedocs.io/en/latest/</a:t>
            </a:r>
            <a:endParaRPr lang="en-US" sz="1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685B60-BAD9-C449-9153-F707B536ED6B}"/>
              </a:ext>
            </a:extLst>
          </p:cNvPr>
          <p:cNvSpPr txBox="1"/>
          <p:nvPr/>
        </p:nvSpPr>
        <p:spPr>
          <a:xfrm>
            <a:off x="22756174" y="12141324"/>
            <a:ext cx="2293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xlsxwriter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2" name="Picture 9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435633-0688-6D4F-A6EA-CE318713F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03" y="9476711"/>
            <a:ext cx="406400" cy="4064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374A36F-F306-4A4E-9CEC-72D5CD05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67" y="10388402"/>
            <a:ext cx="362993" cy="36299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094A5A8-16D8-6744-A9A3-D6C85DCD5337}"/>
              </a:ext>
            </a:extLst>
          </p:cNvPr>
          <p:cNvSpPr txBox="1"/>
          <p:nvPr/>
        </p:nvSpPr>
        <p:spPr>
          <a:xfrm>
            <a:off x="13899246" y="9027123"/>
            <a:ext cx="4179510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spcAft>
                <a:spcPts val="5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Key</a:t>
            </a:r>
          </a:p>
          <a:p>
            <a:pPr>
              <a:spcAft>
                <a:spcPts val="5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GitHub Repo</a:t>
            </a:r>
          </a:p>
          <a:p>
            <a:pPr>
              <a:spcAft>
                <a:spcPts val="5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Bitbucket Repo</a:t>
            </a:r>
          </a:p>
          <a:p>
            <a:pPr>
              <a:spcAft>
                <a:spcPts val="5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Integration with Pandas</a:t>
            </a:r>
          </a:p>
        </p:txBody>
      </p:sp>
      <p:pic>
        <p:nvPicPr>
          <p:cNvPr id="99" name="Picture 98" descr="A picture containing clock&#10;&#10;Description automatically generated">
            <a:extLst>
              <a:ext uri="{FF2B5EF4-FFF2-40B4-BE49-F238E27FC236}">
                <a16:creationId xmlns:a16="http://schemas.microsoft.com/office/drawing/2014/main" id="{023E0E70-8CB9-5449-8EF4-B56DFC004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04" y="9885607"/>
            <a:ext cx="474920" cy="493852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20E95C-851A-9E49-BB67-D8C15DAEC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882" y="1210575"/>
            <a:ext cx="4356100" cy="40513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9548F77-9DC4-254B-B024-45E7D7956F2B}"/>
              </a:ext>
            </a:extLst>
          </p:cNvPr>
          <p:cNvSpPr txBox="1"/>
          <p:nvPr/>
        </p:nvSpPr>
        <p:spPr>
          <a:xfrm>
            <a:off x="37145999" y="8417683"/>
            <a:ext cx="358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Input semi-structured data</a:t>
            </a:r>
          </a:p>
        </p:txBody>
      </p:sp>
      <p:sp>
        <p:nvSpPr>
          <p:cNvPr id="110" name="Rectangle: Rounded Corners 70">
            <a:extLst>
              <a:ext uri="{FF2B5EF4-FFF2-40B4-BE49-F238E27FC236}">
                <a16:creationId xmlns:a16="http://schemas.microsoft.com/office/drawing/2014/main" id="{5AD3121C-A81E-2940-8F6C-D57EE5CE6CCC}"/>
              </a:ext>
            </a:extLst>
          </p:cNvPr>
          <p:cNvSpPr/>
          <p:nvPr/>
        </p:nvSpPr>
        <p:spPr>
          <a:xfrm>
            <a:off x="24566820" y="28450979"/>
            <a:ext cx="7802205" cy="3651292"/>
          </a:xfrm>
          <a:prstGeom prst="roundRect">
            <a:avLst>
              <a:gd name="adj" fmla="val 3948"/>
            </a:avLst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7525FF-5235-6E41-A93B-5874FC0FDDEA}"/>
              </a:ext>
            </a:extLst>
          </p:cNvPr>
          <p:cNvSpPr txBox="1"/>
          <p:nvPr/>
        </p:nvSpPr>
        <p:spPr>
          <a:xfrm>
            <a:off x="24846288" y="28964900"/>
            <a:ext cx="60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Contact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5697977-887C-3B44-BFA9-37C3B0C779E3}"/>
              </a:ext>
            </a:extLst>
          </p:cNvPr>
          <p:cNvSpPr txBox="1"/>
          <p:nvPr/>
        </p:nvSpPr>
        <p:spPr>
          <a:xfrm>
            <a:off x="24823265" y="29769842"/>
            <a:ext cx="7406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Contact via: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Wingdings" pitchFamily="2" charset="2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provocateurtx@yahoo.com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8F0F195-D637-5741-AADD-49E0B23284F2}"/>
              </a:ext>
            </a:extLst>
          </p:cNvPr>
          <p:cNvCxnSpPr/>
          <p:nvPr/>
        </p:nvCxnSpPr>
        <p:spPr>
          <a:xfrm rot="5400000" flipH="1" flipV="1">
            <a:off x="11871875" y="10020920"/>
            <a:ext cx="1842358" cy="1039549"/>
          </a:xfrm>
          <a:prstGeom prst="bentConnector3">
            <a:avLst>
              <a:gd name="adj1" fmla="val 982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D08C296-369A-8A4D-A657-59F99BEAD4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346553" y="10476345"/>
            <a:ext cx="1329338" cy="641718"/>
          </a:xfrm>
          <a:prstGeom prst="bentConnector3">
            <a:avLst>
              <a:gd name="adj1" fmla="val 9944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F7BA2AA-05DE-984C-A00A-29E5CCE87A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93432" y="10942474"/>
            <a:ext cx="873530" cy="165268"/>
          </a:xfrm>
          <a:prstGeom prst="bentConnector3">
            <a:avLst>
              <a:gd name="adj1" fmla="val 990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Down Arrow 120">
            <a:extLst>
              <a:ext uri="{FF2B5EF4-FFF2-40B4-BE49-F238E27FC236}">
                <a16:creationId xmlns:a16="http://schemas.microsoft.com/office/drawing/2014/main" id="{C0E2FC03-D0AE-E240-8F11-69941A9D9C43}"/>
              </a:ext>
            </a:extLst>
          </p:cNvPr>
          <p:cNvSpPr/>
          <p:nvPr/>
        </p:nvSpPr>
        <p:spPr>
          <a:xfrm>
            <a:off x="22250267" y="11816009"/>
            <a:ext cx="484632" cy="978408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own Arrow 123">
            <a:extLst>
              <a:ext uri="{FF2B5EF4-FFF2-40B4-BE49-F238E27FC236}">
                <a16:creationId xmlns:a16="http://schemas.microsoft.com/office/drawing/2014/main" id="{63136EB1-9667-FA4E-878B-3692D8DBEF70}"/>
              </a:ext>
            </a:extLst>
          </p:cNvPr>
          <p:cNvSpPr/>
          <p:nvPr/>
        </p:nvSpPr>
        <p:spPr>
          <a:xfrm>
            <a:off x="28676924" y="11652120"/>
            <a:ext cx="484632" cy="978408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1F7DC747-E335-2C43-BA12-23EBC931C3C0}"/>
              </a:ext>
            </a:extLst>
          </p:cNvPr>
          <p:cNvSpPr/>
          <p:nvPr/>
        </p:nvSpPr>
        <p:spPr>
          <a:xfrm>
            <a:off x="2694321" y="22013563"/>
            <a:ext cx="978408" cy="48463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924D7160-D3BF-5D4A-8489-7EB2843397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9900" y="1055947"/>
            <a:ext cx="6667500" cy="26670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C334A64-772E-304F-AF03-761F19933C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93" y="2543352"/>
            <a:ext cx="3582328" cy="358232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7CA4D913-CE43-0344-A033-A523A1BFBB31}"/>
              </a:ext>
            </a:extLst>
          </p:cNvPr>
          <p:cNvSpPr txBox="1"/>
          <p:nvPr/>
        </p:nvSpPr>
        <p:spPr>
          <a:xfrm>
            <a:off x="19449270" y="8032724"/>
            <a:ext cx="1253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Examples: format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xlsxwriter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and style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openpyxl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0" name="Picture 1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A2DC35-32C0-E749-B2CA-26BD6523C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522" b="89855" l="5809" r="89627">
                        <a14:foregroundMark x1="13278" y1="42029" x2="13278" y2="42029"/>
                        <a14:foregroundMark x1="6639" y1="68841" x2="6639" y2="68841"/>
                        <a14:foregroundMark x1="28631" y1="38406" x2="28631" y2="38406"/>
                        <a14:foregroundMark x1="26971" y1="41304" x2="26971" y2="41304"/>
                        <a14:foregroundMark x1="25726" y1="44203" x2="25726" y2="44203"/>
                        <a14:foregroundMark x1="59751" y1="6522" x2="59751" y2="6522"/>
                        <a14:foregroundMark x1="39834" y1="89855" x2="39834" y2="89855"/>
                        <a14:foregroundMark x1="65145" y1="28986" x2="65145" y2="28986"/>
                        <a14:foregroundMark x1="87967" y1="13043" x2="87967" y2="13043"/>
                        <a14:backgroundMark x1="12448" y1="42754" x2="12448" y2="42754"/>
                        <a14:backgroundMark x1="12448" y1="42029" x2="12448" y2="42029"/>
                        <a14:backgroundMark x1="38589" y1="89855" x2="38589" y2="89855"/>
                        <a14:backgroundMark x1="39004" y1="89855" x2="39004" y2="89855"/>
                        <a14:backgroundMark x1="39004" y1="89130" x2="39004" y2="89130"/>
                        <a14:backgroundMark x1="39419" y1="89130" x2="39419" y2="8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636" y="14969112"/>
            <a:ext cx="1297569" cy="742498"/>
          </a:xfrm>
          <a:prstGeom prst="rect">
            <a:avLst/>
          </a:prstGeom>
        </p:spPr>
      </p:pic>
      <p:pic>
        <p:nvPicPr>
          <p:cNvPr id="144" name="Picture 1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D3DF9-9B1E-4C4C-8443-B9D2C7D495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982" y="8921707"/>
            <a:ext cx="5658318" cy="3531785"/>
          </a:xfrm>
          <a:prstGeom prst="rect">
            <a:avLst/>
          </a:prstGeom>
        </p:spPr>
      </p:pic>
      <p:pic>
        <p:nvPicPr>
          <p:cNvPr id="146" name="Picture 1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50E05C-11A8-DC44-84DA-5C9675179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882" y="12756914"/>
            <a:ext cx="5245100" cy="295910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ADB5A286-BE81-1446-806B-23FA9FD74C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4" y="23799249"/>
            <a:ext cx="3968983" cy="2438570"/>
          </a:xfrm>
          <a:prstGeom prst="rect">
            <a:avLst/>
          </a:prstGeom>
        </p:spPr>
      </p:pic>
      <p:pic>
        <p:nvPicPr>
          <p:cNvPr id="152" name="Picture 1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EB162-E309-2649-BEBF-3EEF9B3D73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9" y="26565810"/>
            <a:ext cx="6400691" cy="1506045"/>
          </a:xfrm>
          <a:prstGeom prst="rect">
            <a:avLst/>
          </a:prstGeom>
        </p:spPr>
      </p:pic>
      <p:pic>
        <p:nvPicPr>
          <p:cNvPr id="154" name="Picture 1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81856-6CA4-A74A-BEA4-630D31D9C8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18" y="19487590"/>
            <a:ext cx="4659728" cy="2203322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8AA57BEC-E330-6D4E-96BD-DDB941BADA21}"/>
              </a:ext>
            </a:extLst>
          </p:cNvPr>
          <p:cNvSpPr/>
          <p:nvPr/>
        </p:nvSpPr>
        <p:spPr>
          <a:xfrm>
            <a:off x="5353698" y="25341728"/>
            <a:ext cx="484632" cy="936422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7E0798DB-13D8-E34F-A25C-3408E30249D9}"/>
              </a:ext>
            </a:extLst>
          </p:cNvPr>
          <p:cNvSpPr/>
          <p:nvPr/>
        </p:nvSpPr>
        <p:spPr>
          <a:xfrm>
            <a:off x="1838483" y="30470169"/>
            <a:ext cx="978408" cy="48463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AF3D80-D557-7E4C-B13C-D5F674B5E63F}"/>
              </a:ext>
            </a:extLst>
          </p:cNvPr>
          <p:cNvSpPr txBox="1"/>
          <p:nvPr/>
        </p:nvSpPr>
        <p:spPr>
          <a:xfrm>
            <a:off x="11918415" y="17891913"/>
            <a:ext cx="18364821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spcAft>
                <a:spcPts val="5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Information on python packages available to work with Excel files on Python platform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xlutils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collects utilities that require both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xlrd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xlwt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; the use cases are now covered by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openpyxl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. (omitted in table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FD1945D9-545C-2B4A-A9C1-124A6DA4B092}"/>
              </a:ext>
            </a:extLst>
          </p:cNvPr>
          <p:cNvSpPr/>
          <p:nvPr/>
        </p:nvSpPr>
        <p:spPr>
          <a:xfrm>
            <a:off x="35883811" y="12001349"/>
            <a:ext cx="978408" cy="48463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C6326E11-EAD9-C744-9F33-36A300FF35F0}"/>
              </a:ext>
            </a:extLst>
          </p:cNvPr>
          <p:cNvSpPr/>
          <p:nvPr/>
        </p:nvSpPr>
        <p:spPr>
          <a:xfrm>
            <a:off x="34974462" y="16107803"/>
            <a:ext cx="978408" cy="48463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C34A39-FC2B-3540-AF7F-0B3B558DCA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20" y="30371830"/>
            <a:ext cx="7454900" cy="1473200"/>
          </a:xfrm>
          <a:prstGeom prst="rect">
            <a:avLst/>
          </a:prstGeom>
        </p:spPr>
      </p:pic>
      <p:pic>
        <p:nvPicPr>
          <p:cNvPr id="29" name="Picture 28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0421FAB4-F5DE-304B-BEA2-D31F96FDF8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20" y="21972859"/>
            <a:ext cx="6426200" cy="1524000"/>
          </a:xfrm>
          <a:prstGeom prst="rect">
            <a:avLst/>
          </a:prstGeom>
        </p:spPr>
      </p:pic>
      <p:sp>
        <p:nvSpPr>
          <p:cNvPr id="117" name="Down Arrow 116">
            <a:extLst>
              <a:ext uri="{FF2B5EF4-FFF2-40B4-BE49-F238E27FC236}">
                <a16:creationId xmlns:a16="http://schemas.microsoft.com/office/drawing/2014/main" id="{33EE75FB-D436-264B-8343-B4DAC85A199F}"/>
              </a:ext>
            </a:extLst>
          </p:cNvPr>
          <p:cNvSpPr/>
          <p:nvPr/>
        </p:nvSpPr>
        <p:spPr>
          <a:xfrm>
            <a:off x="39097413" y="12830663"/>
            <a:ext cx="484632" cy="936422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able, driving, room, video&#10;&#10;Description automatically generated">
            <a:extLst>
              <a:ext uri="{FF2B5EF4-FFF2-40B4-BE49-F238E27FC236}">
                <a16:creationId xmlns:a16="http://schemas.microsoft.com/office/drawing/2014/main" id="{8F30ACCF-74C5-5141-B9A5-CA3AAD6DB7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18" y="28389378"/>
            <a:ext cx="6022084" cy="166492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22684" y="8487208"/>
            <a:ext cx="914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Programmatic manipulation of Excel spreadsheets is a common and useful capability. (Examples)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There are many file formats in use, and many Python libraries with varying capabilities.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This poster is decision-making roadmap in this problem space.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Do you face the common usability problems when an Excel file driven web application is delivered for non-developer users, or need to process different Excel formats for your program? 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Not everyone knows (or cares) about the differences between various Excel formats. (i.e. CSV, XLS, XLSX)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Instead of training Excel users about file formats, the various Python libraries help developers to handle most of the Excel file formats by providing a common programming interface.</a:t>
            </a:r>
          </a:p>
        </p:txBody>
      </p:sp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5771ED-9E1F-6348-BC10-470F1CDE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288" y="30973953"/>
            <a:ext cx="406400" cy="4064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EB94DE6-8150-D64A-985C-029A96DFC875}"/>
              </a:ext>
            </a:extLst>
          </p:cNvPr>
          <p:cNvSpPr txBox="1"/>
          <p:nvPr/>
        </p:nvSpPr>
        <p:spPr>
          <a:xfrm>
            <a:off x="25231423" y="30925923"/>
            <a:ext cx="6954722" cy="50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000" dirty="0">
                <a:hlinkClick r:id="rId26"/>
              </a:rPr>
              <a:t>https://github.com/BCM-HGSC/pycon2020_excel_poster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Domine" panose="0204050304040306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FF7EC8-6245-FA48-9C33-50BE9B8C2AE2}"/>
              </a:ext>
            </a:extLst>
          </p:cNvPr>
          <p:cNvSpPr txBox="1"/>
          <p:nvPr/>
        </p:nvSpPr>
        <p:spPr>
          <a:xfrm>
            <a:off x="19560303" y="12267539"/>
            <a:ext cx="2668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omine" panose="0204050304040306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Better for formulas and formatting</a:t>
            </a:r>
          </a:p>
        </p:txBody>
      </p:sp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E6AF5482-5C21-FE43-BDE5-368E4DAC8E5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84" y="9390147"/>
            <a:ext cx="6330695" cy="1982339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4D2542-5590-0744-870E-246084E3EDB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890" y="8671875"/>
            <a:ext cx="5613400" cy="2260600"/>
          </a:xfrm>
          <a:prstGeom prst="rect">
            <a:avLst/>
          </a:prstGeom>
        </p:spPr>
      </p:pic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53BE3E-5ADB-9840-94AB-894E2A31AF0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890" y="13042449"/>
            <a:ext cx="6191369" cy="2585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6B428E8-E946-4C04-BA2E-DBE7C90A92EC}"/>
              </a:ext>
            </a:extLst>
          </p:cNvPr>
          <p:cNvSpPr txBox="1"/>
          <p:nvPr/>
        </p:nvSpPr>
        <p:spPr>
          <a:xfrm>
            <a:off x="33449516" y="738307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 Bold" panose="00000900000000000000" pitchFamily="50" charset="0"/>
              </a:rPr>
              <a:t>Example: 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5F44D-514D-4345-AEDF-182C7A71A8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065" y="19047964"/>
            <a:ext cx="19974244" cy="8285324"/>
          </a:xfrm>
          <a:prstGeom prst="rect">
            <a:avLst/>
          </a:prstGeom>
        </p:spPr>
      </p:pic>
      <p:pic>
        <p:nvPicPr>
          <p:cNvPr id="18" name="Picture 1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9A0604A-FB97-9E48-81EE-81E04001335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924" b="92366" l="7117" r="90511">
                        <a14:foregroundMark x1="14416" y1="56107" x2="18066" y2="43511"/>
                        <a14:foregroundMark x1="29380" y1="45802" x2="25730" y2="58397"/>
                        <a14:foregroundMark x1="25730" y1="58397" x2="25182" y2="62977"/>
                        <a14:foregroundMark x1="25182" y1="62977" x2="27555" y2="62595"/>
                        <a14:foregroundMark x1="27555" y1="62595" x2="33942" y2="48473"/>
                        <a14:foregroundMark x1="33942" y1="48473" x2="30839" y2="66794"/>
                        <a14:foregroundMark x1="13869" y1="58397" x2="7117" y2="92366"/>
                        <a14:foregroundMark x1="7117" y1="92366" x2="7117" y2="92748"/>
                        <a14:foregroundMark x1="35219" y1="32824" x2="39964" y2="31298"/>
                        <a14:foregroundMark x1="39964" y1="31298" x2="46350" y2="24427"/>
                        <a14:foregroundMark x1="46350" y1="24427" x2="56204" y2="23282"/>
                        <a14:foregroundMark x1="56204" y1="23282" x2="58029" y2="25954"/>
                        <a14:foregroundMark x1="58029" y1="25954" x2="60401" y2="27099"/>
                        <a14:foregroundMark x1="60401" y1="27099" x2="56934" y2="30153"/>
                        <a14:foregroundMark x1="56934" y1="30153" x2="47628" y2="32443"/>
                        <a14:foregroundMark x1="47628" y1="32443" x2="50182" y2="29008"/>
                        <a14:foregroundMark x1="50182" y1="29008" x2="51460" y2="29771"/>
                        <a14:foregroundMark x1="70985" y1="39695" x2="82117" y2="74809"/>
                        <a14:foregroundMark x1="90328" y1="20611" x2="90511" y2="75954"/>
                        <a14:foregroundMark x1="90511" y1="75954" x2="90511" y2="75954"/>
                        <a14:foregroundMark x1="60766" y1="31298" x2="62774" y2="32443"/>
                        <a14:foregroundMark x1="62774" y1="32443" x2="63139" y2="27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158" y="7241514"/>
            <a:ext cx="1766169" cy="8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69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assessingslate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Arial"/>
        <a:cs typeface="Arial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11656</TotalTime>
  <Words>601</Words>
  <Application>Microsoft Macintosh PowerPoint</Application>
  <PresentationFormat>Custom</PresentationFormat>
  <Paragraphs>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Domine</vt:lpstr>
      <vt:lpstr>Calibri</vt:lpstr>
      <vt:lpstr>Arial</vt:lpstr>
      <vt:lpstr>Wingdings</vt:lpstr>
      <vt:lpstr>Montserrat Extra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Watt, Jennifer Eunyoung</cp:lastModifiedBy>
  <cp:revision>228</cp:revision>
  <dcterms:modified xsi:type="dcterms:W3CDTF">2020-04-20T17:44:26Z</dcterms:modified>
  <cp:category>science research poster</cp:category>
</cp:coreProperties>
</file>